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AEA1C-2BDB-331B-3052-D8F0D9796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A89C4-A3F0-7857-BE89-C2D9B9BE0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314B5-3E86-F30B-8288-D2470CEB9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31699-98C7-EF59-4B2A-8D1EB13E3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993B-2029-964A-3AAA-967D24029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384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D5EEF-C8DC-67A2-D2C4-8B4BEB48E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57E995-C423-91D6-1DE6-FB2F225A8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A5134-FEC4-19BC-5153-F774426F2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5761E-9355-565F-5F31-13E928D8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7A6AA-0066-BE1E-9FAF-57E44ACF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405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DA8022-0A33-D261-2B22-AA7345A12E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8D8965-A05C-BFCC-9AE6-14EBA1655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35B82-B246-519C-0C2D-104F22F3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64F85-0CAE-A92B-0ABC-CA909E9B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8D52F-1C67-76B1-689E-25F190283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049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70E8-B9AC-F6F7-5581-669DF7E4B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4156-1A5A-5B12-C5A4-06D53C26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920DE-DB2A-76A1-E2A5-C553289D6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2E2D2-D5F5-B5D4-E623-CE6ACDFBB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D76F9-17C6-A191-5125-E033F137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642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1F3DA-401F-73C6-5B0E-6977B2525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49245-ECCC-3375-BBE9-7A732FD49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B583B-70FA-9380-5F00-F4D444B9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EB3AA-98DA-8102-EC3B-76F68BC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5C84F-EE23-3C3C-D1F9-4F50E2B0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748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D1E9-9E69-176E-6A0F-37B78533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4E563-BC4D-CB2E-5E6A-292C2CA33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0F54D-C51C-A41D-FD99-18ECB232A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E90FE-71BE-F39E-21AC-01A42F0BF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8D8BA-7923-3C84-7E39-EFFAAF09A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D56E9-543D-6D63-BC95-AB8E8064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844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E2A34-043F-2230-51C0-D57A723A2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C5002-6E9C-1ED9-B1B7-4CF19BCF6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56ECB-0AEF-521C-F2AB-912A1E6D2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584D6F-04FC-069A-0BC8-13CA39F44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FD9D6A-7529-2121-F060-9B4F20F5B6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BB8467-DCC2-BF87-220B-7132A750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33DB9B-395C-6BFD-9827-E549ECD2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44B228-D395-6A3C-8B93-024458239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996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A4738-D1E3-7F20-C5EA-529BF8F7B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4E89B-2997-40F7-381F-E41B02B0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FE7E66-3E05-9761-86DA-FC515C75B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8F81E-BC8B-71AB-9E67-6940FBD43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080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4F3129-F938-FE23-59E2-DBB38B671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DF51E4-D161-C7B2-7C03-9762BAC39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E3FAE-58A2-B6E8-1DC0-4FA95583A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303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224DE-3633-B7E1-9AC3-52DEFA3DB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7AA1A-30B0-D059-6957-EED5DF10E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2157EC-9A91-AE71-249D-575EAF103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2F3F8-53B1-3154-5FFE-B5831D2ED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40BF2-00BF-4F29-08F9-F23C60B54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FF09E-20B4-9122-F49C-832CF2FFE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847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4749-3152-7F50-2D78-F029098D9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2C0191-6284-CB2D-61B2-23C0AE40B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D1F4D-CFB3-489E-2F3F-852FD4EF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60331-361A-57D4-B4F9-D3333C0C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7F6FE-74E0-0901-6F7F-27145EC53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368F0-4D94-211D-E3B1-0496191D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840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E01426-61EA-240A-C7D9-174BC80BD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C88F7-125B-79EA-15DC-88A0F925B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61D28-AD99-4B36-C6C9-692DE0CF0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78A34-62E7-4A4E-A7C0-0EA974B62C84}" type="datetimeFigureOut">
              <a:rPr lang="en-IN" smtClean="0"/>
              <a:t>14-09-2023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B9B8A-1C67-299F-6EBF-1564621B3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45DC0-0CFB-2A43-2D1E-B22D259E8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E036E-4A11-4E3E-B88D-DA789C6F70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292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8C4E51-CB31-00B8-0708-A0F743AE2AA0}"/>
              </a:ext>
            </a:extLst>
          </p:cNvPr>
          <p:cNvSpPr txBox="1"/>
          <p:nvPr/>
        </p:nvSpPr>
        <p:spPr>
          <a:xfrm>
            <a:off x="2280863" y="2444040"/>
            <a:ext cx="90104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TOPIC – </a:t>
            </a:r>
            <a:r>
              <a:rPr lang="en-US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EQUILIBRIUM OF FIRM UNDER PERFECT COMPETITION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THIRD	SEMESTER-5   SESSION -2022-2023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B2A0A6-ED3F-82EE-1DB1-9423375B1EAD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MICROECONOMICS II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BC0969-EA28-0B20-03F6-84A368BB0E9E}"/>
              </a:ext>
            </a:extLst>
          </p:cNvPr>
          <p:cNvSpPr txBox="1"/>
          <p:nvPr/>
        </p:nvSpPr>
        <p:spPr>
          <a:xfrm>
            <a:off x="3719245" y="4068566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8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E88CFE82-01A0-7468-B741-00C43DD39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5809F29-8861-C8EB-65C4-7FCF4560AF0F}"/>
              </a:ext>
            </a:extLst>
          </p:cNvPr>
          <p:cNvSpPr txBox="1"/>
          <p:nvPr/>
        </p:nvSpPr>
        <p:spPr>
          <a:xfrm>
            <a:off x="4356243" y="3206746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</a:t>
            </a:r>
            <a:r>
              <a:rPr lang="en-IN"/>
              <a:t>:  29/07/2022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20F91D-06A9-2C03-DB68-9C7C11676FC5}"/>
              </a:ext>
            </a:extLst>
          </p:cNvPr>
          <p:cNvSpPr txBox="1"/>
          <p:nvPr/>
        </p:nvSpPr>
        <p:spPr>
          <a:xfrm>
            <a:off x="3380198" y="1677966"/>
            <a:ext cx="6924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B.Sc. (PROGRAMME) IN ECONOMICS</a:t>
            </a:r>
          </a:p>
        </p:txBody>
      </p:sp>
    </p:spTree>
    <p:extLst>
      <p:ext uri="{BB962C8B-B14F-4D97-AF65-F5344CB8AC3E}">
        <p14:creationId xmlns:p14="http://schemas.microsoft.com/office/powerpoint/2010/main" val="27493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E353FE-2581-183F-7769-D016CA37F520}"/>
              </a:ext>
            </a:extLst>
          </p:cNvPr>
          <p:cNvSpPr txBox="1"/>
          <p:nvPr/>
        </p:nvSpPr>
        <p:spPr>
          <a:xfrm>
            <a:off x="-195208" y="585627"/>
            <a:ext cx="64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Features of Perfect Competition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A7F4FF-2CA2-1804-41E3-D570A7984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474" y="1395573"/>
            <a:ext cx="106333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A Large Number of Buyers and Sellers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 Buyers and Sellers are Price Takers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Homogeneous Products 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The firms are Free to Entry or Exit the industry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No Individual Preferences (</a:t>
            </a:r>
            <a:r>
              <a:rPr lang="en-US" altLang="en-US" sz="2400" b="1" i="1" dirty="0">
                <a:latin typeface="Arial" panose="020B0604020202020204" pitchFamily="34" charset="0"/>
              </a:rPr>
              <a:t>buyer/seller</a:t>
            </a:r>
            <a:r>
              <a:rPr lang="en-US" altLang="en-US" sz="2400" dirty="0">
                <a:latin typeface="Arial" panose="020B0604020202020204" pitchFamily="34" charset="0"/>
              </a:rPr>
              <a:t>)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Each buyer and seller operates under the conditions of certainty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Mobility of Factors of Production–factors move freely from industry to industry and firm to firm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 Buyers and sellers have perfect information about the market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</a:rPr>
              <a:t> There are no transport costs and advertisement expenditure</a:t>
            </a:r>
          </a:p>
        </p:txBody>
      </p:sp>
    </p:spTree>
    <p:extLst>
      <p:ext uri="{BB962C8B-B14F-4D97-AF65-F5344CB8AC3E}">
        <p14:creationId xmlns:p14="http://schemas.microsoft.com/office/powerpoint/2010/main" val="3691619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4B8A371-5C6D-5F16-6CA6-1B766F580605}"/>
              </a:ext>
            </a:extLst>
          </p:cNvPr>
          <p:cNvSpPr txBox="1"/>
          <p:nvPr/>
        </p:nvSpPr>
        <p:spPr>
          <a:xfrm>
            <a:off x="435795" y="1591733"/>
            <a:ext cx="10769886" cy="3459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n-I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Conditions for equilibrium of the firm are:</a:t>
            </a:r>
            <a:endParaRPr lang="en-IN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n-IN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I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P=MC</a:t>
            </a:r>
            <a:endParaRPr lang="en-IN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n-I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ii) MC must be rising at the point of equilibrium</a:t>
            </a:r>
            <a:endParaRPr lang="en-IN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n-I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short run firm may earn supernormal profit (Total Revenue &gt; Total Cost), Normal Profit (Total Revenue = Total Cost) or incur loss (Total Cost&gt; Total Revenue).</a:t>
            </a:r>
            <a:endParaRPr lang="en-IN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D31D13-22C2-528C-1F92-48EF61D54987}"/>
              </a:ext>
            </a:extLst>
          </p:cNvPr>
          <p:cNvSpPr txBox="1"/>
          <p:nvPr/>
        </p:nvSpPr>
        <p:spPr>
          <a:xfrm>
            <a:off x="986319" y="431515"/>
            <a:ext cx="9703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Short run Equilibrium of firm under Perfect Competition</a:t>
            </a:r>
          </a:p>
        </p:txBody>
      </p:sp>
    </p:spTree>
    <p:extLst>
      <p:ext uri="{BB962C8B-B14F-4D97-AF65-F5344CB8AC3E}">
        <p14:creationId xmlns:p14="http://schemas.microsoft.com/office/powerpoint/2010/main" val="241564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png">
            <a:extLst>
              <a:ext uri="{FF2B5EF4-FFF2-40B4-BE49-F238E27FC236}">
                <a16:creationId xmlns:a16="http://schemas.microsoft.com/office/drawing/2014/main" id="{31A158A9-D704-A2C3-B9B5-396281D11F8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13126" y="1113425"/>
            <a:ext cx="4161790" cy="2708562"/>
          </a:xfrm>
          <a:prstGeom prst="rect">
            <a:avLst/>
          </a:prstGeom>
          <a:ln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458593-52B5-3180-957B-7F2E4AF4432D}"/>
              </a:ext>
            </a:extLst>
          </p:cNvPr>
          <p:cNvSpPr txBox="1"/>
          <p:nvPr/>
        </p:nvSpPr>
        <p:spPr>
          <a:xfrm>
            <a:off x="-197778" y="3157833"/>
            <a:ext cx="6097712" cy="567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IN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Fig 1: Short run Equilibrium with Supernormal Profit</a:t>
            </a:r>
            <a:endParaRPr lang="en-IN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11.png">
            <a:extLst>
              <a:ext uri="{FF2B5EF4-FFF2-40B4-BE49-F238E27FC236}">
                <a16:creationId xmlns:a16="http://schemas.microsoft.com/office/drawing/2014/main" id="{C613F9CD-6D7E-5DC5-BA7B-49388E5C99FC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670478" y="654754"/>
            <a:ext cx="4665323" cy="2564724"/>
          </a:xfrm>
          <a:prstGeom prst="rect">
            <a:avLst/>
          </a:prstGeom>
          <a:ln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D43EDC6-0844-3C06-9D00-8AA23740F065}"/>
              </a:ext>
            </a:extLst>
          </p:cNvPr>
          <p:cNvSpPr txBox="1"/>
          <p:nvPr/>
        </p:nvSpPr>
        <p:spPr>
          <a:xfrm>
            <a:off x="6292068" y="3157833"/>
            <a:ext cx="6147370" cy="5604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IN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Fig 2: Short run Equilibrium with normal profit</a:t>
            </a:r>
            <a:endParaRPr lang="en-IN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10.png">
            <a:extLst>
              <a:ext uri="{FF2B5EF4-FFF2-40B4-BE49-F238E27FC236}">
                <a16:creationId xmlns:a16="http://schemas.microsoft.com/office/drawing/2014/main" id="{543BB51B-7EEA-C1E5-C644-FE92419E1E78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3899868" y="3821987"/>
            <a:ext cx="4392264" cy="2382133"/>
          </a:xfrm>
          <a:prstGeom prst="rect">
            <a:avLst/>
          </a:prstGeom>
          <a:ln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B1507C1-B088-20CD-5F9E-C0AA669412AC}"/>
              </a:ext>
            </a:extLst>
          </p:cNvPr>
          <p:cNvSpPr txBox="1"/>
          <p:nvPr/>
        </p:nvSpPr>
        <p:spPr>
          <a:xfrm>
            <a:off x="2802276" y="5853926"/>
            <a:ext cx="6195316" cy="567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000"/>
              </a:spcAft>
            </a:pPr>
            <a:r>
              <a:rPr lang="en-IN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Fig 3: Short Run Equilibrium with Losses</a:t>
            </a:r>
            <a:endParaRPr lang="en-IN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12311C-5217-7925-E102-24C7655CBC4B}"/>
              </a:ext>
            </a:extLst>
          </p:cNvPr>
          <p:cNvSpPr txBox="1"/>
          <p:nvPr/>
        </p:nvSpPr>
        <p:spPr>
          <a:xfrm>
            <a:off x="986319" y="431515"/>
            <a:ext cx="11022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Short run Equilibrium of firm under Perfect Competition(contd.)</a:t>
            </a:r>
          </a:p>
        </p:txBody>
      </p:sp>
    </p:spTree>
    <p:extLst>
      <p:ext uri="{BB962C8B-B14F-4D97-AF65-F5344CB8AC3E}">
        <p14:creationId xmlns:p14="http://schemas.microsoft.com/office/powerpoint/2010/main" val="2852806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438FA55-29E9-A784-FCED-7FB179F5C5C5}"/>
              </a:ext>
            </a:extLst>
          </p:cNvPr>
          <p:cNvSpPr txBox="1"/>
          <p:nvPr/>
        </p:nvSpPr>
        <p:spPr>
          <a:xfrm>
            <a:off x="211601" y="1124298"/>
            <a:ext cx="11593405" cy="5639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1440"/>
              </a:spcAft>
            </a:pPr>
            <a:r>
              <a:rPr lang="en-IN" sz="2000" dirty="0">
                <a:solidFill>
                  <a:srgbClr val="42414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IN" sz="2000" dirty="0">
                <a:solidFill>
                  <a:srgbClr val="42414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the long run only those firms will remain in the market who earn normal profit.</a:t>
            </a:r>
            <a:endParaRPr lang="en-IN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Aft>
                <a:spcPts val="1440"/>
              </a:spcAft>
            </a:pPr>
            <a:r>
              <a:rPr lang="en-IN" sz="2000" dirty="0">
                <a:solidFill>
                  <a:srgbClr val="42414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Each firm of the industry will be in equilibrium if the following two conditions are satisfied:</a:t>
            </a:r>
            <a:endParaRPr lang="en-IN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  <a:spcAft>
                <a:spcPts val="1440"/>
              </a:spcAft>
            </a:pPr>
            <a:r>
              <a:rPr lang="en-IN" sz="2000" dirty="0">
                <a:solidFill>
                  <a:srgbClr val="42414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(1) In equilibrium, its short-run marginal cost (SMC) must equal to its long-run marginal cost (LMC) as well as its short-run average cost (SAC) and its long-run average cost (LAC) and both should be equal to MR=AR=P. Thus, the first equilibrium condition is:</a:t>
            </a:r>
            <a:endParaRPr lang="en-IN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200000"/>
              </a:lnSpc>
              <a:spcAft>
                <a:spcPts val="1440"/>
              </a:spcAft>
              <a:buAutoNum type="arabicParenBoth"/>
            </a:pPr>
            <a:r>
              <a:rPr lang="en-IN" sz="2000" dirty="0">
                <a:solidFill>
                  <a:srgbClr val="42414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SMC = LMC = MR = AR = P = SAC = LAC at its minimum point, and the second equilibrium condition is</a:t>
            </a:r>
            <a:r>
              <a:rPr lang="en-IN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lnSpc>
                <a:spcPct val="200000"/>
              </a:lnSpc>
              <a:spcAft>
                <a:spcPts val="1440"/>
              </a:spcAft>
              <a:buAutoNum type="arabicParenBoth"/>
            </a:pPr>
            <a:r>
              <a:rPr lang="en-IN" sz="2000" dirty="0">
                <a:solidFill>
                  <a:srgbClr val="42414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LMC curve must cut MR curve from below.</a:t>
            </a:r>
            <a:endParaRPr lang="en-IN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0267AA-8816-011D-A82B-F596D32DBBE9}"/>
              </a:ext>
            </a:extLst>
          </p:cNvPr>
          <p:cNvSpPr txBox="1"/>
          <p:nvPr/>
        </p:nvSpPr>
        <p:spPr>
          <a:xfrm>
            <a:off x="750012" y="380144"/>
            <a:ext cx="11199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Long run Equilibrium of firm under Perfect Competition</a:t>
            </a:r>
          </a:p>
        </p:txBody>
      </p:sp>
    </p:spTree>
    <p:extLst>
      <p:ext uri="{BB962C8B-B14F-4D97-AF65-F5344CB8AC3E}">
        <p14:creationId xmlns:p14="http://schemas.microsoft.com/office/powerpoint/2010/main" val="165522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83AE16-C5FC-D687-FEC2-63C45AE99E86}"/>
              </a:ext>
            </a:extLst>
          </p:cNvPr>
          <p:cNvSpPr txBox="1"/>
          <p:nvPr/>
        </p:nvSpPr>
        <p:spPr>
          <a:xfrm>
            <a:off x="750012" y="380144"/>
            <a:ext cx="11199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Long run Equilibrium of firm under Perfect Competition(contd.)</a:t>
            </a:r>
          </a:p>
        </p:txBody>
      </p:sp>
      <p:pic>
        <p:nvPicPr>
          <p:cNvPr id="6" name="image4.png">
            <a:extLst>
              <a:ext uri="{FF2B5EF4-FFF2-40B4-BE49-F238E27FC236}">
                <a16:creationId xmlns:a16="http://schemas.microsoft.com/office/drawing/2014/main" id="{512829FA-512F-7072-DE43-354CAA3F08F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77429" y="1119883"/>
            <a:ext cx="7818634" cy="4448710"/>
          </a:xfrm>
          <a:prstGeom prst="rect">
            <a:avLst/>
          </a:prstGeom>
          <a:ln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569961-75DE-5D30-9BD7-364F0C04BBB6}"/>
              </a:ext>
            </a:extLst>
          </p:cNvPr>
          <p:cNvSpPr txBox="1"/>
          <p:nvPr/>
        </p:nvSpPr>
        <p:spPr>
          <a:xfrm rot="10800000" flipV="1">
            <a:off x="2611406" y="5163917"/>
            <a:ext cx="6447699" cy="567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1440"/>
              </a:spcAft>
            </a:pPr>
            <a:r>
              <a:rPr lang="en-IN" sz="1800" dirty="0">
                <a:solidFill>
                  <a:srgbClr val="42414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Fig 4: Long Run Equilibrium of Firm</a:t>
            </a:r>
            <a:endParaRPr lang="en-IN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0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180FD4-7681-9F98-763C-2BFF586B17FE}"/>
              </a:ext>
            </a:extLst>
          </p:cNvPr>
          <p:cNvSpPr txBox="1"/>
          <p:nvPr/>
        </p:nvSpPr>
        <p:spPr>
          <a:xfrm>
            <a:off x="4388488" y="3019811"/>
            <a:ext cx="2616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854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403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8</cp:revision>
  <dcterms:created xsi:type="dcterms:W3CDTF">2023-07-06T04:58:09Z</dcterms:created>
  <dcterms:modified xsi:type="dcterms:W3CDTF">2023-09-14T04:07:08Z</dcterms:modified>
</cp:coreProperties>
</file>